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2" r:id="rId3"/>
    <p:sldId id="353" r:id="rId4"/>
    <p:sldId id="354" r:id="rId5"/>
    <p:sldId id="355" r:id="rId6"/>
    <p:sldId id="364" r:id="rId7"/>
    <p:sldId id="356" r:id="rId8"/>
    <p:sldId id="340" r:id="rId9"/>
    <p:sldId id="297" r:id="rId10"/>
    <p:sldId id="341" r:id="rId11"/>
    <p:sldId id="342" r:id="rId12"/>
    <p:sldId id="343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92" r:id="rId22"/>
    <p:sldId id="373" r:id="rId23"/>
    <p:sldId id="375" r:id="rId24"/>
    <p:sldId id="374" r:id="rId25"/>
    <p:sldId id="344" r:id="rId26"/>
    <p:sldId id="345" r:id="rId27"/>
    <p:sldId id="376" r:id="rId28"/>
    <p:sldId id="377" r:id="rId29"/>
    <p:sldId id="378" r:id="rId30"/>
    <p:sldId id="380" r:id="rId31"/>
    <p:sldId id="381" r:id="rId32"/>
    <p:sldId id="379" r:id="rId33"/>
    <p:sldId id="383" r:id="rId34"/>
    <p:sldId id="382" r:id="rId35"/>
    <p:sldId id="386" r:id="rId36"/>
    <p:sldId id="387" r:id="rId37"/>
    <p:sldId id="384" r:id="rId38"/>
    <p:sldId id="388" r:id="rId39"/>
    <p:sldId id="389" r:id="rId40"/>
    <p:sldId id="390" r:id="rId41"/>
    <p:sldId id="391" r:id="rId42"/>
    <p:sldId id="357" r:id="rId43"/>
    <p:sldId id="393" r:id="rId44"/>
    <p:sldId id="395" r:id="rId45"/>
    <p:sldId id="396" r:id="rId46"/>
    <p:sldId id="394" r:id="rId47"/>
    <p:sldId id="361" r:id="rId4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3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uczen!$C$3:$C$6</c:f>
              <c:strCache>
                <c:ptCount val="4"/>
                <c:pt idx="0">
                  <c:v>komputera stacjonarnego</c:v>
                </c:pt>
                <c:pt idx="1">
                  <c:v>laptopa</c:v>
                </c:pt>
                <c:pt idx="2">
                  <c:v>tabletu</c:v>
                </c:pt>
                <c:pt idx="3">
                  <c:v>telefonu komórkowego</c:v>
                </c:pt>
              </c:strCache>
            </c:strRef>
          </c:cat>
          <c:val>
            <c:numRef>
              <c:f>uczen!$E$3:$E$6</c:f>
              <c:numCache>
                <c:formatCode>0.0%</c:formatCode>
                <c:ptCount val="4"/>
                <c:pt idx="0">
                  <c:v>0.18974358974358974</c:v>
                </c:pt>
                <c:pt idx="1">
                  <c:v>0.35384615384615387</c:v>
                </c:pt>
                <c:pt idx="2">
                  <c:v>0.18461538461538463</c:v>
                </c:pt>
                <c:pt idx="3">
                  <c:v>0.82564102564102559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2-4AF7-999D-606A53AB2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6335407"/>
        <c:axId val="1316331247"/>
      </c:barChart>
      <c:catAx>
        <c:axId val="131633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6331247"/>
        <c:crosses val="autoZero"/>
        <c:auto val="1"/>
        <c:lblAlgn val="ctr"/>
        <c:lblOffset val="100"/>
        <c:noMultiLvlLbl val="0"/>
      </c:catAx>
      <c:valAx>
        <c:axId val="131633124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16335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uczen!$C$63:$C$68</c:f>
              <c:strCache>
                <c:ptCount val="6"/>
                <c:pt idx="0">
                  <c:v>Często korzystam z telefonu, kiedy się nudzę</c:v>
                </c:pt>
                <c:pt idx="1">
                  <c:v>Korzystam z telefonu więcej niż kiedyś</c:v>
                </c:pt>
                <c:pt idx="2">
                  <c:v>Korzystam z telefonu, kiedy wykonuję inne obowiązki</c:v>
                </c:pt>
                <c:pt idx="3">
                  <c:v>Czuję, że używając teledonu marnuję zbyt dużo czasu</c:v>
                </c:pt>
                <c:pt idx="4">
                  <c:v>Chcę z korzystać z telefonu coraz częściej</c:v>
                </c:pt>
                <c:pt idx="5">
                  <c:v>Nie pasuję do żadnego z powyższych stwierdzień</c:v>
                </c:pt>
              </c:strCache>
            </c:strRef>
          </c:cat>
          <c:val>
            <c:numRef>
              <c:f>uczen!$E$63:$E$68</c:f>
              <c:numCache>
                <c:formatCode>0.0%</c:formatCode>
                <c:ptCount val="6"/>
                <c:pt idx="0">
                  <c:v>0.62564102564102564</c:v>
                </c:pt>
                <c:pt idx="1">
                  <c:v>0.28717948717948716</c:v>
                </c:pt>
                <c:pt idx="2">
                  <c:v>0.12307692307692308</c:v>
                </c:pt>
                <c:pt idx="3">
                  <c:v>0.29743589743589743</c:v>
                </c:pt>
                <c:pt idx="4">
                  <c:v>7.6923076923076927E-2</c:v>
                </c:pt>
                <c:pt idx="5">
                  <c:v>0.14358974358974358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9-441B-97F4-4E9771A80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4816479"/>
        <c:axId val="1304814399"/>
      </c:barChart>
      <c:catAx>
        <c:axId val="1304816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4814399"/>
        <c:crosses val="autoZero"/>
        <c:auto val="1"/>
        <c:lblAlgn val="ctr"/>
        <c:lblOffset val="100"/>
        <c:noMultiLvlLbl val="0"/>
      </c:catAx>
      <c:valAx>
        <c:axId val="13048143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4816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uczen!$C$70:$C$77</c:f>
              <c:strCache>
                <c:ptCount val="8"/>
                <c:pt idx="0">
                  <c:v>mniej niż godzinę dziennie</c:v>
                </c:pt>
                <c:pt idx="1">
                  <c:v>ok. 1 godziny</c:v>
                </c:pt>
                <c:pt idx="2">
                  <c:v>ok. 2 godzin</c:v>
                </c:pt>
                <c:pt idx="3">
                  <c:v>ok. 3-4 godzin</c:v>
                </c:pt>
                <c:pt idx="4">
                  <c:v>ok. 5-6 godzin</c:v>
                </c:pt>
                <c:pt idx="5">
                  <c:v>ok. 7-8 godzin</c:v>
                </c:pt>
                <c:pt idx="6">
                  <c:v>więcej niż 8 godzin </c:v>
                </c:pt>
                <c:pt idx="7">
                  <c:v>cały czas</c:v>
                </c:pt>
              </c:strCache>
            </c:strRef>
          </c:cat>
          <c:val>
            <c:numRef>
              <c:f>uczen!$E$70:$E$77</c:f>
              <c:numCache>
                <c:formatCode>0.0%</c:formatCode>
                <c:ptCount val="8"/>
                <c:pt idx="0">
                  <c:v>0.14899999999999999</c:v>
                </c:pt>
                <c:pt idx="1">
                  <c:v>0.16900000000000001</c:v>
                </c:pt>
                <c:pt idx="2">
                  <c:v>0.25600000000000001</c:v>
                </c:pt>
                <c:pt idx="3">
                  <c:v>0.23599999999999999</c:v>
                </c:pt>
                <c:pt idx="4">
                  <c:v>0.10199999999999999</c:v>
                </c:pt>
                <c:pt idx="5">
                  <c:v>2.5999999999999999E-2</c:v>
                </c:pt>
                <c:pt idx="6">
                  <c:v>3.1E-2</c:v>
                </c:pt>
                <c:pt idx="7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D-4BDB-9094-722FDCEC3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8621967"/>
        <c:axId val="1368629455"/>
      </c:barChart>
      <c:catAx>
        <c:axId val="136862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68629455"/>
        <c:crosses val="autoZero"/>
        <c:auto val="1"/>
        <c:lblAlgn val="ctr"/>
        <c:lblOffset val="100"/>
        <c:noMultiLvlLbl val="0"/>
      </c:catAx>
      <c:valAx>
        <c:axId val="1368629455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68621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uczen!$C$79:$C$86</c:f>
              <c:strCache>
                <c:ptCount val="8"/>
                <c:pt idx="0">
                  <c:v>Gry i zabawy na urządzeniach elektronicznych</c:v>
                </c:pt>
                <c:pt idx="1">
                  <c:v>Gry planszowe, układanie puzzli</c:v>
                </c:pt>
                <c:pt idx="2">
                  <c:v>Zabawy na świeżym powietrzu</c:v>
                </c:pt>
                <c:pt idx="3">
                  <c:v>Uprawianie sportu</c:v>
                </c:pt>
                <c:pt idx="4">
                  <c:v>Czytanie książek, czasopism </c:v>
                </c:pt>
                <c:pt idx="5">
                  <c:v>Spotkania z przyjaciółmi</c:v>
                </c:pt>
                <c:pt idx="6">
                  <c:v>Wyjścia do kina teatrów</c:v>
                </c:pt>
                <c:pt idx="7">
                  <c:v>Spacery</c:v>
                </c:pt>
              </c:strCache>
            </c:strRef>
          </c:cat>
          <c:val>
            <c:numRef>
              <c:f>uczen!$E$79:$E$86</c:f>
              <c:numCache>
                <c:formatCode>0.0%</c:formatCode>
                <c:ptCount val="8"/>
                <c:pt idx="0">
                  <c:v>0.37948717948717947</c:v>
                </c:pt>
                <c:pt idx="1">
                  <c:v>0.29230769230769232</c:v>
                </c:pt>
                <c:pt idx="2">
                  <c:v>0.47692307692307695</c:v>
                </c:pt>
                <c:pt idx="3">
                  <c:v>0.51282051282051277</c:v>
                </c:pt>
                <c:pt idx="4">
                  <c:v>0.30256410256410254</c:v>
                </c:pt>
                <c:pt idx="5">
                  <c:v>0.63589743589743586</c:v>
                </c:pt>
                <c:pt idx="6">
                  <c:v>0.38974358974358975</c:v>
                </c:pt>
                <c:pt idx="7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5-47CE-8422-077329457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8625295"/>
        <c:axId val="1368622383"/>
      </c:barChart>
      <c:catAx>
        <c:axId val="1368625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68622383"/>
        <c:crosses val="autoZero"/>
        <c:auto val="1"/>
        <c:lblAlgn val="ctr"/>
        <c:lblOffset val="100"/>
        <c:noMultiLvlLbl val="0"/>
      </c:catAx>
      <c:valAx>
        <c:axId val="136862238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68625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uczen!$C$88:$C$91</c:f>
              <c:strCache>
                <c:ptCount val="4"/>
                <c:pt idx="0">
                  <c:v>nigdy</c:v>
                </c:pt>
                <c:pt idx="1">
                  <c:v>czasami</c:v>
                </c:pt>
                <c:pt idx="2">
                  <c:v>często</c:v>
                </c:pt>
                <c:pt idx="3">
                  <c:v>zawsze</c:v>
                </c:pt>
              </c:strCache>
            </c:strRef>
          </c:cat>
          <c:val>
            <c:numRef>
              <c:f>uczen!$E$88:$E$91</c:f>
              <c:numCache>
                <c:formatCode>0.0%</c:formatCode>
                <c:ptCount val="4"/>
                <c:pt idx="0">
                  <c:v>8.2000000000000003E-2</c:v>
                </c:pt>
                <c:pt idx="1">
                  <c:v>0.54400000000000004</c:v>
                </c:pt>
                <c:pt idx="2">
                  <c:v>0.35899999999999999</c:v>
                </c:pt>
                <c:pt idx="3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6-480C-B62C-0F7A21C45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2616511"/>
        <c:axId val="1312616927"/>
      </c:barChart>
      <c:catAx>
        <c:axId val="1312616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2616927"/>
        <c:crosses val="autoZero"/>
        <c:auto val="1"/>
        <c:lblAlgn val="ctr"/>
        <c:lblOffset val="100"/>
        <c:noMultiLvlLbl val="0"/>
      </c:catAx>
      <c:valAx>
        <c:axId val="131261692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12616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uczen!$C$93:$C$97</c:f>
              <c:strCache>
                <c:ptCount val="5"/>
                <c:pt idx="0">
                  <c:v>Mam wokół siebie osoby, z którymi chętnie spędzam czas wolny</c:v>
                </c:pt>
                <c:pt idx="1">
                  <c:v>Mam pasję, hobby</c:v>
                </c:pt>
                <c:pt idx="2">
                  <c:v>Mam bliską osobą, z którą zqwsze mogę porozmawiać</c:v>
                </c:pt>
                <c:pt idx="3">
                  <c:v>Mam przyjaciół i mogę na nich liczyć</c:v>
                </c:pt>
                <c:pt idx="4">
                  <c:v>Znam wiele osób, którym mogę całkowicie zaufać</c:v>
                </c:pt>
              </c:strCache>
            </c:strRef>
          </c:cat>
          <c:val>
            <c:numRef>
              <c:f>uczen!$E$93:$E$97</c:f>
              <c:numCache>
                <c:formatCode>0.0%</c:formatCode>
                <c:ptCount val="5"/>
                <c:pt idx="0">
                  <c:v>0.68717948717948718</c:v>
                </c:pt>
                <c:pt idx="1">
                  <c:v>0.67692307692307696</c:v>
                </c:pt>
                <c:pt idx="2">
                  <c:v>0.53333333333333333</c:v>
                </c:pt>
                <c:pt idx="3">
                  <c:v>0.58974358974358976</c:v>
                </c:pt>
                <c:pt idx="4">
                  <c:v>0.41025641025641024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6D-47E3-ACC0-57631F415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8626543"/>
        <c:axId val="1368633615"/>
      </c:barChart>
      <c:catAx>
        <c:axId val="136862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68633615"/>
        <c:crosses val="autoZero"/>
        <c:auto val="1"/>
        <c:lblAlgn val="ctr"/>
        <c:lblOffset val="100"/>
        <c:noMultiLvlLbl val="0"/>
      </c:catAx>
      <c:valAx>
        <c:axId val="1368633615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68626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rodzice!$C$3:$C$7</c:f>
              <c:strCache>
                <c:ptCount val="5"/>
                <c:pt idx="0">
                  <c:v>W domu</c:v>
                </c:pt>
                <c:pt idx="1">
                  <c:v>W szkole</c:v>
                </c:pt>
                <c:pt idx="2">
                  <c:v>W miejscach publicznych</c:v>
                </c:pt>
                <c:pt idx="3">
                  <c:v>Szkodliwość nadmiernego korzzystania z telefonu komórkowego</c:v>
                </c:pt>
                <c:pt idx="4">
                  <c:v>Nie pasuję do żadnego z powyższych stwierdzień</c:v>
                </c:pt>
              </c:strCache>
            </c:strRef>
          </c:cat>
          <c:val>
            <c:numRef>
              <c:f>rodzice!$E$3:$E$7</c:f>
              <c:numCache>
                <c:formatCode>0.0%</c:formatCode>
                <c:ptCount val="5"/>
                <c:pt idx="0">
                  <c:v>0.37435897435897436</c:v>
                </c:pt>
                <c:pt idx="1">
                  <c:v>0.26666666666666666</c:v>
                </c:pt>
                <c:pt idx="2">
                  <c:v>0.22564102564102564</c:v>
                </c:pt>
                <c:pt idx="3">
                  <c:v>0.48717948717948717</c:v>
                </c:pt>
                <c:pt idx="4">
                  <c:v>0.3282051282051282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B-442D-B45B-C8526DA7D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4815231"/>
        <c:axId val="1304816063"/>
      </c:barChart>
      <c:catAx>
        <c:axId val="130481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4816063"/>
        <c:crosses val="autoZero"/>
        <c:auto val="1"/>
        <c:lblAlgn val="ctr"/>
        <c:lblOffset val="100"/>
        <c:noMultiLvlLbl val="0"/>
      </c:catAx>
      <c:valAx>
        <c:axId val="130481606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4815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rodzice!$C$9:$C$10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rodzice!$E$9:$E$10</c:f>
              <c:numCache>
                <c:formatCode>0.0%</c:formatCode>
                <c:ptCount val="2"/>
                <c:pt idx="0">
                  <c:v>0.70799999999999996</c:v>
                </c:pt>
                <c:pt idx="1">
                  <c:v>0.29199999999999998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D-4FEC-BCCB-C1FF42337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3338959"/>
        <c:axId val="1313340207"/>
      </c:barChart>
      <c:catAx>
        <c:axId val="131333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3340207"/>
        <c:crosses val="autoZero"/>
        <c:auto val="1"/>
        <c:lblAlgn val="ctr"/>
        <c:lblOffset val="100"/>
        <c:noMultiLvlLbl val="0"/>
      </c:catAx>
      <c:valAx>
        <c:axId val="131334020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1333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621102528568948E-2"/>
          <c:y val="5.8235990516112633E-2"/>
          <c:w val="0.93570499963941622"/>
          <c:h val="0.794940291401125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rodzice!$C$12:$C$13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rodzice!$E$12:$E$13</c:f>
              <c:numCache>
                <c:formatCode>0.0%</c:formatCode>
                <c:ptCount val="2"/>
                <c:pt idx="0">
                  <c:v>0.44600000000000001</c:v>
                </c:pt>
                <c:pt idx="1">
                  <c:v>0.55400000000000005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E-4953-A1BA-F4D2139266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3339791"/>
        <c:axId val="1313337295"/>
      </c:barChart>
      <c:catAx>
        <c:axId val="1313339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3337295"/>
        <c:crosses val="autoZero"/>
        <c:auto val="1"/>
        <c:lblAlgn val="ctr"/>
        <c:lblOffset val="100"/>
        <c:noMultiLvlLbl val="0"/>
      </c:catAx>
      <c:valAx>
        <c:axId val="1313337295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13339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rodzice!$C$15:$C$16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rodzice!$E$15:$E$16</c:f>
              <c:numCache>
                <c:formatCode>0.0%</c:formatCode>
                <c:ptCount val="2"/>
                <c:pt idx="0">
                  <c:v>0.63600000000000001</c:v>
                </c:pt>
                <c:pt idx="1">
                  <c:v>0.36399999999999999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E-47F9-AF72-BE1BCD638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5538943"/>
        <c:axId val="1375540607"/>
      </c:barChart>
      <c:catAx>
        <c:axId val="1375538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75540607"/>
        <c:crosses val="autoZero"/>
        <c:auto val="1"/>
        <c:lblAlgn val="ctr"/>
        <c:lblOffset val="100"/>
        <c:noMultiLvlLbl val="0"/>
      </c:catAx>
      <c:valAx>
        <c:axId val="137554060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75538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rodzice!$C$18:$C$19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rodzice!$E$18:$E$19</c:f>
              <c:numCache>
                <c:formatCode>0.0%</c:formatCode>
                <c:ptCount val="2"/>
                <c:pt idx="0">
                  <c:v>0.42099999999999999</c:v>
                </c:pt>
                <c:pt idx="1">
                  <c:v>0.57899999999999996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ED-455A-A62E-AD6FF19EB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2617343"/>
        <c:axId val="1312617759"/>
      </c:barChart>
      <c:catAx>
        <c:axId val="1312617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2617759"/>
        <c:crosses val="autoZero"/>
        <c:auto val="1"/>
        <c:lblAlgn val="ctr"/>
        <c:lblOffset val="100"/>
        <c:noMultiLvlLbl val="0"/>
      </c:catAx>
      <c:valAx>
        <c:axId val="131261775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12617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uczen!$C$9:$C$16</c:f>
              <c:strCache>
                <c:ptCount val="8"/>
                <c:pt idx="0">
                  <c:v>3 lata</c:v>
                </c:pt>
                <c:pt idx="1">
                  <c:v>5 lat</c:v>
                </c:pt>
                <c:pt idx="2">
                  <c:v>6 lat</c:v>
                </c:pt>
                <c:pt idx="3">
                  <c:v>7 lat</c:v>
                </c:pt>
                <c:pt idx="4">
                  <c:v>8 lat</c:v>
                </c:pt>
                <c:pt idx="5">
                  <c:v>9 lat</c:v>
                </c:pt>
                <c:pt idx="6">
                  <c:v>10 lat</c:v>
                </c:pt>
                <c:pt idx="7">
                  <c:v>11 lat</c:v>
                </c:pt>
              </c:strCache>
            </c:strRef>
          </c:cat>
          <c:val>
            <c:numRef>
              <c:f>uczen!$E$9:$E$16</c:f>
              <c:numCache>
                <c:formatCode>0.0%</c:formatCode>
                <c:ptCount val="8"/>
                <c:pt idx="0">
                  <c:v>2.0512820512820513E-2</c:v>
                </c:pt>
                <c:pt idx="1">
                  <c:v>0.22564102564102564</c:v>
                </c:pt>
                <c:pt idx="2">
                  <c:v>0.25128205128205128</c:v>
                </c:pt>
                <c:pt idx="3">
                  <c:v>2.0512820512820513E-2</c:v>
                </c:pt>
                <c:pt idx="4">
                  <c:v>0.24615384615384617</c:v>
                </c:pt>
                <c:pt idx="5">
                  <c:v>0.14871794871794872</c:v>
                </c:pt>
                <c:pt idx="6">
                  <c:v>7.179487179487179E-2</c:v>
                </c:pt>
                <c:pt idx="7">
                  <c:v>1.5384615384615385E-2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E-4849-AE45-93F8BE6E8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5546847"/>
        <c:axId val="1375535199"/>
      </c:barChart>
      <c:catAx>
        <c:axId val="1375546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75535199"/>
        <c:crosses val="autoZero"/>
        <c:auto val="1"/>
        <c:lblAlgn val="ctr"/>
        <c:lblOffset val="100"/>
        <c:noMultiLvlLbl val="0"/>
      </c:catAx>
      <c:valAx>
        <c:axId val="13755351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75546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rodzice!$C$21:$C$22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rodzice!$E$21:$E$22</c:f>
              <c:numCache>
                <c:formatCode>0.0%</c:formatCode>
                <c:ptCount val="2"/>
                <c:pt idx="0">
                  <c:v>0.50800000000000001</c:v>
                </c:pt>
                <c:pt idx="1">
                  <c:v>0.49199999999999999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D3-468E-B512-1B5799BC4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4823871"/>
        <c:axId val="1304823455"/>
      </c:barChart>
      <c:catAx>
        <c:axId val="1304823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4823455"/>
        <c:crosses val="autoZero"/>
        <c:auto val="1"/>
        <c:lblAlgn val="ctr"/>
        <c:lblOffset val="100"/>
        <c:noMultiLvlLbl val="0"/>
      </c:catAx>
      <c:valAx>
        <c:axId val="1304823455"/>
        <c:scaling>
          <c:orientation val="minMax"/>
          <c:min val="0"/>
        </c:scaling>
        <c:delete val="1"/>
        <c:axPos val="l"/>
        <c:numFmt formatCode="0.0%" sourceLinked="1"/>
        <c:majorTickMark val="none"/>
        <c:minorTickMark val="none"/>
        <c:tickLblPos val="nextTo"/>
        <c:crossAx val="1304823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l-PL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7803797576045E-2"/>
          <c:y val="3.7625449024182502E-2"/>
          <c:w val="0.96504392404847905"/>
          <c:h val="0.88248273313733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rodzice!$C$24:$C$26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rodzice!$E$24:$E$26</c:f>
              <c:numCache>
                <c:formatCode>0.0%</c:formatCode>
                <c:ptCount val="3"/>
                <c:pt idx="0">
                  <c:v>0.73799999999999999</c:v>
                </c:pt>
                <c:pt idx="1">
                  <c:v>2.1000000000000001E-2</c:v>
                </c:pt>
                <c:pt idx="2">
                  <c:v>0.24099999999999999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A-4A10-80E4-967CBC6FA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0160447"/>
        <c:axId val="1380160863"/>
      </c:barChart>
      <c:catAx>
        <c:axId val="1380160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80160863"/>
        <c:crosses val="autoZero"/>
        <c:auto val="1"/>
        <c:lblAlgn val="ctr"/>
        <c:lblOffset val="100"/>
        <c:noMultiLvlLbl val="0"/>
      </c:catAx>
      <c:valAx>
        <c:axId val="138016086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80160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rodzice!$C$28:$C$31</c:f>
              <c:strCache>
                <c:ptCount val="4"/>
                <c:pt idx="0">
                  <c:v>Wiedzą do czego wykorzystuję swój telefon</c:v>
                </c:pt>
                <c:pt idx="1">
                  <c:v>Wiedzą do czego wykorzytuje Internet</c:v>
                </c:pt>
                <c:pt idx="2">
                  <c:v>Uczą mnie w jaki sposób korzystać z telefonu i Internetu</c:v>
                </c:pt>
                <c:pt idx="3">
                  <c:v>Nie pasuję do żadnego z powyższych stwierdzień</c:v>
                </c:pt>
              </c:strCache>
            </c:strRef>
          </c:cat>
          <c:val>
            <c:numRef>
              <c:f>rodzice!$E$28:$E$31</c:f>
              <c:numCache>
                <c:formatCode>0.0%</c:formatCode>
                <c:ptCount val="4"/>
                <c:pt idx="0">
                  <c:v>0.55384615384615388</c:v>
                </c:pt>
                <c:pt idx="1">
                  <c:v>0.41538461538461541</c:v>
                </c:pt>
                <c:pt idx="2">
                  <c:v>0.4</c:v>
                </c:pt>
                <c:pt idx="3">
                  <c:v>0.23589743589743589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E7-4994-A621-3185B58EB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5547679"/>
        <c:axId val="1375548511"/>
      </c:barChart>
      <c:catAx>
        <c:axId val="1375547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75548511"/>
        <c:crosses val="autoZero"/>
        <c:auto val="1"/>
        <c:lblAlgn val="ctr"/>
        <c:lblOffset val="100"/>
        <c:noMultiLvlLbl val="0"/>
      </c:catAx>
      <c:valAx>
        <c:axId val="1375548511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75547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rodzice!$C$33:$C$38</c:f>
              <c:strCache>
                <c:ptCount val="6"/>
                <c:pt idx="0">
                  <c:v>Własna prywatność w sieci</c:v>
                </c:pt>
                <c:pt idx="1">
                  <c:v>Własne bezpieczeństwo w sieci</c:v>
                </c:pt>
                <c:pt idx="2">
                  <c:v>Zagrożenia w Internecie</c:v>
                </c:pt>
                <c:pt idx="3">
                  <c:v>Co robię w Internecie</c:v>
                </c:pt>
                <c:pt idx="4">
                  <c:v>Szkodliwość nadmiernego korzystania z telefonu</c:v>
                </c:pt>
                <c:pt idx="5">
                  <c:v>Nie pasuję do żadnego z powyższych stwierdzień</c:v>
                </c:pt>
              </c:strCache>
            </c:strRef>
          </c:cat>
          <c:val>
            <c:numRef>
              <c:f>rodzice!$E$33:$E$38</c:f>
              <c:numCache>
                <c:formatCode>0.0%</c:formatCode>
                <c:ptCount val="6"/>
                <c:pt idx="0">
                  <c:v>0.4358974358974359</c:v>
                </c:pt>
                <c:pt idx="1">
                  <c:v>0.4564102564102564</c:v>
                </c:pt>
                <c:pt idx="2">
                  <c:v>0.45128205128205129</c:v>
                </c:pt>
                <c:pt idx="3">
                  <c:v>0.31282051282051282</c:v>
                </c:pt>
                <c:pt idx="4">
                  <c:v>0.5641025641025641</c:v>
                </c:pt>
                <c:pt idx="5">
                  <c:v>0.22051282051282051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2C-46F7-8E12-F6D62B7DD9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4824703"/>
        <c:axId val="1304825119"/>
      </c:barChart>
      <c:catAx>
        <c:axId val="1304824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4825119"/>
        <c:crosses val="autoZero"/>
        <c:auto val="1"/>
        <c:lblAlgn val="ctr"/>
        <c:lblOffset val="100"/>
        <c:noMultiLvlLbl val="0"/>
      </c:catAx>
      <c:valAx>
        <c:axId val="130482511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4824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rodzice!$C$40:$C$43</c:f>
              <c:strCache>
                <c:ptCount val="4"/>
                <c:pt idx="0">
                  <c:v>nigdy</c:v>
                </c:pt>
                <c:pt idx="1">
                  <c:v>czasami</c:v>
                </c:pt>
                <c:pt idx="2">
                  <c:v>często</c:v>
                </c:pt>
                <c:pt idx="3">
                  <c:v>zawsze</c:v>
                </c:pt>
              </c:strCache>
            </c:strRef>
          </c:cat>
          <c:val>
            <c:numRef>
              <c:f>rodzice!$E$40:$E$43</c:f>
              <c:numCache>
                <c:formatCode>0.0%</c:formatCode>
                <c:ptCount val="4"/>
                <c:pt idx="0">
                  <c:v>0.30299999999999999</c:v>
                </c:pt>
                <c:pt idx="1">
                  <c:v>0.46200000000000002</c:v>
                </c:pt>
                <c:pt idx="2">
                  <c:v>0.16900000000000001</c:v>
                </c:pt>
                <c:pt idx="3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2-49AC-9DBA-9650C9BFE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1161423"/>
        <c:axId val="1311162255"/>
      </c:barChart>
      <c:catAx>
        <c:axId val="1311161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1162255"/>
        <c:crosses val="autoZero"/>
        <c:auto val="1"/>
        <c:lblAlgn val="ctr"/>
        <c:lblOffset val="100"/>
        <c:noMultiLvlLbl val="0"/>
      </c:catAx>
      <c:valAx>
        <c:axId val="1311162255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11161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uczen!$C$18:$C$25</c:f>
              <c:strCache>
                <c:ptCount val="8"/>
                <c:pt idx="0">
                  <c:v>5 lat</c:v>
                </c:pt>
                <c:pt idx="1">
                  <c:v>7 lat</c:v>
                </c:pt>
                <c:pt idx="2">
                  <c:v>8 lat</c:v>
                </c:pt>
                <c:pt idx="3">
                  <c:v>9 lat</c:v>
                </c:pt>
                <c:pt idx="4">
                  <c:v>10 lat</c:v>
                </c:pt>
                <c:pt idx="5">
                  <c:v>11 lat</c:v>
                </c:pt>
                <c:pt idx="6">
                  <c:v>12 lat</c:v>
                </c:pt>
                <c:pt idx="7">
                  <c:v>13 lat</c:v>
                </c:pt>
              </c:strCache>
            </c:strRef>
          </c:cat>
          <c:val>
            <c:numRef>
              <c:f>uczen!$E$18:$E$25</c:f>
              <c:numCache>
                <c:formatCode>0.0%</c:formatCode>
                <c:ptCount val="8"/>
                <c:pt idx="0">
                  <c:v>4.1025641025641026E-2</c:v>
                </c:pt>
                <c:pt idx="1">
                  <c:v>0.11282051282051282</c:v>
                </c:pt>
                <c:pt idx="2">
                  <c:v>0.22564102564102564</c:v>
                </c:pt>
                <c:pt idx="3">
                  <c:v>0.22564102564102564</c:v>
                </c:pt>
                <c:pt idx="4">
                  <c:v>0.24615384615384617</c:v>
                </c:pt>
                <c:pt idx="5">
                  <c:v>5.6410256410256411E-2</c:v>
                </c:pt>
                <c:pt idx="6">
                  <c:v>4.6153846153846156E-2</c:v>
                </c:pt>
                <c:pt idx="7">
                  <c:v>1.5384615384615385E-2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6A-4944-ACD8-F3FFEB196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5539359"/>
        <c:axId val="1375534367"/>
      </c:barChart>
      <c:catAx>
        <c:axId val="1375539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75534367"/>
        <c:crosses val="autoZero"/>
        <c:auto val="1"/>
        <c:lblAlgn val="ctr"/>
        <c:lblOffset val="100"/>
        <c:noMultiLvlLbl val="0"/>
      </c:catAx>
      <c:valAx>
        <c:axId val="137553436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75539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321984065262589E-2"/>
          <c:y val="2.8116843700136378E-2"/>
          <c:w val="0.96535603186947483"/>
          <c:h val="0.912586604708977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uczen!$C$27:$C$29</c:f>
              <c:strCache>
                <c:ptCount val="3"/>
                <c:pt idx="0">
                  <c:v>w dni robocze</c:v>
                </c:pt>
                <c:pt idx="1">
                  <c:v>w weekend</c:v>
                </c:pt>
                <c:pt idx="2">
                  <c:v>regularnie cały tydzień</c:v>
                </c:pt>
              </c:strCache>
            </c:strRef>
          </c:cat>
          <c:val>
            <c:numRef>
              <c:f>uczen!$E$27:$E$29</c:f>
              <c:numCache>
                <c:formatCode>0.0%</c:formatCode>
                <c:ptCount val="3"/>
                <c:pt idx="0">
                  <c:v>0.14899999999999999</c:v>
                </c:pt>
                <c:pt idx="1">
                  <c:v>0.46100000000000002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FA-4788-8809-7814F86B9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3877167"/>
        <c:axId val="1373878831"/>
      </c:barChart>
      <c:catAx>
        <c:axId val="137387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73878831"/>
        <c:crosses val="autoZero"/>
        <c:auto val="1"/>
        <c:lblAlgn val="ctr"/>
        <c:lblOffset val="100"/>
        <c:noMultiLvlLbl val="0"/>
      </c:catAx>
      <c:valAx>
        <c:axId val="1373878831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7387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uczen!$C$31:$C$35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trudno powiedzieć</c:v>
                </c:pt>
              </c:strCache>
            </c:strRef>
          </c:cat>
          <c:val>
            <c:numRef>
              <c:f>uczen!$E$31:$E$35</c:f>
              <c:numCache>
                <c:formatCode>0.0%</c:formatCode>
                <c:ptCount val="5"/>
                <c:pt idx="0">
                  <c:v>3.5999999999999997E-2</c:v>
                </c:pt>
                <c:pt idx="1">
                  <c:v>0.13300000000000001</c:v>
                </c:pt>
                <c:pt idx="2">
                  <c:v>0.36899999999999999</c:v>
                </c:pt>
                <c:pt idx="3">
                  <c:v>0.2</c:v>
                </c:pt>
                <c:pt idx="4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D7-479D-8569-BD929F008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3877999"/>
        <c:axId val="1373876335"/>
      </c:barChart>
      <c:catAx>
        <c:axId val="1373877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73876335"/>
        <c:crosses val="autoZero"/>
        <c:auto val="1"/>
        <c:lblAlgn val="ctr"/>
        <c:lblOffset val="100"/>
        <c:noMultiLvlLbl val="0"/>
      </c:catAx>
      <c:valAx>
        <c:axId val="1373876335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73877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uczen!$C$37:$C$41</c:f>
              <c:strCache>
                <c:ptCount val="5"/>
                <c:pt idx="0">
                  <c:v>Staram się mieć telefon zawsze przy sobie</c:v>
                </c:pt>
                <c:pt idx="1">
                  <c:v>Często zerkam na telefon</c:v>
                </c:pt>
                <c:pt idx="2">
                  <c:v>Niewyobrażam sobie życia bez telefonu</c:v>
                </c:pt>
                <c:pt idx="3">
                  <c:v>Jestem osobą, która jest zawsze pod telefonem</c:v>
                </c:pt>
                <c:pt idx="4">
                  <c:v>Nie pasuję do żadnego z powyższych stwierdzień</c:v>
                </c:pt>
              </c:strCache>
            </c:strRef>
          </c:cat>
          <c:val>
            <c:numRef>
              <c:f>uczen!$E$37:$E$41</c:f>
              <c:numCache>
                <c:formatCode>0.0%</c:formatCode>
                <c:ptCount val="5"/>
                <c:pt idx="0">
                  <c:v>0.17435897435897435</c:v>
                </c:pt>
                <c:pt idx="1">
                  <c:v>0.32307692307692309</c:v>
                </c:pt>
                <c:pt idx="2">
                  <c:v>0.1641025641025641</c:v>
                </c:pt>
                <c:pt idx="3">
                  <c:v>0.14871794871794872</c:v>
                </c:pt>
                <c:pt idx="4">
                  <c:v>0.36410256410256409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61-4CC8-B99F-049660898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5548095"/>
        <c:axId val="1375539775"/>
      </c:barChart>
      <c:catAx>
        <c:axId val="1375548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75539775"/>
        <c:crosses val="autoZero"/>
        <c:auto val="1"/>
        <c:lblAlgn val="ctr"/>
        <c:lblOffset val="100"/>
        <c:noMultiLvlLbl val="0"/>
      </c:catAx>
      <c:valAx>
        <c:axId val="1375539775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75548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uczen!$C$43:$C$48</c:f>
              <c:strCache>
                <c:ptCount val="6"/>
                <c:pt idx="0">
                  <c:v>Z telefonem czuje się bardziej bezpieczniej</c:v>
                </c:pt>
                <c:pt idx="1">
                  <c:v>Odczuwam niepokój, gdy nie mam telefonu przy sobie</c:v>
                </c:pt>
                <c:pt idx="2">
                  <c:v>Czuje się w centrum wydarzeń gdy mam telefon przy sobie </c:v>
                </c:pt>
                <c:pt idx="3">
                  <c:v>Jestem niezadowolony, gdy nie mogę korzystać non-stop</c:v>
                </c:pt>
                <c:pt idx="4">
                  <c:v>Czuję się żle gdy nie mogę korzystać z telefonu</c:v>
                </c:pt>
                <c:pt idx="5">
                  <c:v>Nie pasuję do żadnego z powyższych stwierdzień</c:v>
                </c:pt>
              </c:strCache>
            </c:strRef>
          </c:cat>
          <c:val>
            <c:numRef>
              <c:f>uczen!$E$43:$E$48</c:f>
              <c:numCache>
                <c:formatCode>0.0%</c:formatCode>
                <c:ptCount val="6"/>
                <c:pt idx="0">
                  <c:v>0.41025641025641024</c:v>
                </c:pt>
                <c:pt idx="1">
                  <c:v>0.11282051282051282</c:v>
                </c:pt>
                <c:pt idx="2">
                  <c:v>0.15897435897435896</c:v>
                </c:pt>
                <c:pt idx="3">
                  <c:v>0.17435897435897435</c:v>
                </c:pt>
                <c:pt idx="4">
                  <c:v>0.12820512820512819</c:v>
                </c:pt>
                <c:pt idx="5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8-4DE8-8B50-8899584AB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4840079"/>
        <c:axId val="1254840911"/>
      </c:barChart>
      <c:catAx>
        <c:axId val="1254840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54840911"/>
        <c:crosses val="autoZero"/>
        <c:auto val="1"/>
        <c:lblAlgn val="ctr"/>
        <c:lblOffset val="100"/>
        <c:noMultiLvlLbl val="0"/>
      </c:catAx>
      <c:valAx>
        <c:axId val="1254840911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254840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uczen!$C$50:$C$54</c:f>
              <c:strCache>
                <c:ptCount val="5"/>
                <c:pt idx="0">
                  <c:v>Zdarza mi się niedosypiać, by korzystać z telefonu</c:v>
                </c:pt>
                <c:pt idx="1">
                  <c:v>Zaniedbywanie obowiązków domowych i szkolnych</c:v>
                </c:pt>
                <c:pt idx="2">
                  <c:v>Używając telefonu ograniczam kontakty z innymi</c:v>
                </c:pt>
                <c:pt idx="3">
                  <c:v>Korzystając z telefonu zapominam o posiłkach</c:v>
                </c:pt>
                <c:pt idx="4">
                  <c:v>Nie pasuję do żadnego z powyższych stwierdzień</c:v>
                </c:pt>
              </c:strCache>
            </c:strRef>
          </c:cat>
          <c:val>
            <c:numRef>
              <c:f>uczen!$E$50:$E$54</c:f>
              <c:numCache>
                <c:formatCode>0.0%</c:formatCode>
                <c:ptCount val="5"/>
                <c:pt idx="0">
                  <c:v>0.1641025641025641</c:v>
                </c:pt>
                <c:pt idx="1">
                  <c:v>0.18461538461538463</c:v>
                </c:pt>
                <c:pt idx="2">
                  <c:v>5.128205128205128E-2</c:v>
                </c:pt>
                <c:pt idx="3">
                  <c:v>6.1538461538461542E-2</c:v>
                </c:pt>
                <c:pt idx="4">
                  <c:v>0.63076923076923075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3F-42F6-8127-C5FE3B746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0160863"/>
        <c:axId val="1254246431"/>
      </c:barChart>
      <c:catAx>
        <c:axId val="1380160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54246431"/>
        <c:crosses val="autoZero"/>
        <c:auto val="1"/>
        <c:lblAlgn val="ctr"/>
        <c:lblOffset val="100"/>
        <c:noMultiLvlLbl val="0"/>
      </c:catAx>
      <c:valAx>
        <c:axId val="1254246431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80160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uczen!$C$56:$C$61</c:f>
              <c:strCache>
                <c:ptCount val="6"/>
                <c:pt idx="0">
                  <c:v>potrzeba ciszy i spokoju</c:v>
                </c:pt>
                <c:pt idx="1">
                  <c:v>próby ograniczenia korzystania z telefonu komórkowego</c:v>
                </c:pt>
                <c:pt idx="2">
                  <c:v>uczucie przeciążenia informacjami medialnymi</c:v>
                </c:pt>
                <c:pt idx="3">
                  <c:v>chęć wyłączenia telefonu i bycie niedostępnym dla nikogo</c:v>
                </c:pt>
                <c:pt idx="4">
                  <c:v>chęć zaprzestania bycia non stop w kontakcie z innymi ludźmi</c:v>
                </c:pt>
                <c:pt idx="5">
                  <c:v>Nie pasuję do żadnego z powyższych stwierdzień</c:v>
                </c:pt>
              </c:strCache>
            </c:strRef>
          </c:cat>
          <c:val>
            <c:numRef>
              <c:f>uczen!$E$56:$E$61</c:f>
              <c:numCache>
                <c:formatCode>0.0%</c:formatCode>
                <c:ptCount val="6"/>
                <c:pt idx="0">
                  <c:v>0.73333333333333328</c:v>
                </c:pt>
                <c:pt idx="1">
                  <c:v>0.27692307692307694</c:v>
                </c:pt>
                <c:pt idx="2">
                  <c:v>7.6923076923076927E-2</c:v>
                </c:pt>
                <c:pt idx="3">
                  <c:v>8.7179487179487175E-2</c:v>
                </c:pt>
                <c:pt idx="4">
                  <c:v>5.6410256410256411E-2</c:v>
                </c:pt>
                <c:pt idx="5">
                  <c:v>0.17435897435897435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4-453D-842C-0AF1CDC67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4813567"/>
        <c:axId val="1304816895"/>
      </c:barChart>
      <c:catAx>
        <c:axId val="1304813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4816895"/>
        <c:crosses val="autoZero"/>
        <c:auto val="1"/>
        <c:lblAlgn val="ctr"/>
        <c:lblOffset val="100"/>
        <c:noMultiLvlLbl val="0"/>
      </c:catAx>
      <c:valAx>
        <c:axId val="1304816895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4813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2516A1-E677-4BC7-A1FB-E62E37F87584}" type="datetimeFigureOut">
              <a:rPr lang="pl-PL" smtClean="0"/>
              <a:pPr/>
              <a:t>2020-08-24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07BFAD0-3485-4F83-9629-9FF71C1AA3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975104"/>
          </a:xfrm>
        </p:spPr>
        <p:txBody>
          <a:bodyPr/>
          <a:lstStyle/>
          <a:p>
            <a:r>
              <a:rPr lang="pl-PL" dirty="0" smtClean="0"/>
              <a:t>EWALUACJA 2020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Wiek </a:t>
            </a:r>
            <a:r>
              <a:rPr lang="pl-PL" dirty="0">
                <a:effectLst/>
              </a:rPr>
              <a:t>rozpoczęcia korzystania z telefonu komórkowego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396712"/>
              </p:ext>
            </p:extLst>
          </p:nvPr>
        </p:nvGraphicFramePr>
        <p:xfrm>
          <a:off x="611560" y="1556792"/>
          <a:ext cx="80648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Wiek rozpoczęcia regularnego korzystania z telefonu komórkowego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674448"/>
              </p:ext>
            </p:extLst>
          </p:nvPr>
        </p:nvGraphicFramePr>
        <p:xfrm>
          <a:off x="467544" y="1556792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Korzystanie z telefonu komórkowego w dni szkolne i w weekendy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507276"/>
              </p:ext>
            </p:extLst>
          </p:nvPr>
        </p:nvGraphicFramePr>
        <p:xfrm>
          <a:off x="539552" y="1484784"/>
          <a:ext cx="80648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Postrzeganie siebie jako osoby uzależnionej od telefonu komórkowego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48586"/>
              </p:ext>
            </p:extLst>
          </p:nvPr>
        </p:nvGraphicFramePr>
        <p:xfrm>
          <a:off x="611560" y="1484784"/>
          <a:ext cx="80648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9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Symptomy nałogowego korzystania z telefonów komórkowych 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973414"/>
              </p:ext>
            </p:extLst>
          </p:nvPr>
        </p:nvGraphicFramePr>
        <p:xfrm>
          <a:off x="611560" y="1484784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Zachowania uczniów spowodowane brakiem telefonu komórkowego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295941"/>
              </p:ext>
            </p:extLst>
          </p:nvPr>
        </p:nvGraphicFramePr>
        <p:xfrm>
          <a:off x="539552" y="1556792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6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Negatywne skutki korzystania z telefonu komórkowego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525955"/>
              </p:ext>
            </p:extLst>
          </p:nvPr>
        </p:nvGraphicFramePr>
        <p:xfrm>
          <a:off x="683568" y="1484784"/>
          <a:ext cx="79928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0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Co jest powodem, że przestajesz korzystać z telefonu komórkowego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128961"/>
              </p:ext>
            </p:extLst>
          </p:nvPr>
        </p:nvGraphicFramePr>
        <p:xfrm>
          <a:off x="539552" y="1484784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17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Jak często korzystasz z telefonu komórkowego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44632"/>
              </p:ext>
            </p:extLst>
          </p:nvPr>
        </p:nvGraphicFramePr>
        <p:xfrm>
          <a:off x="611560" y="1556792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88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Ile godzin dziennie korzystasz z telefonu komórkowego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208178"/>
              </p:ext>
            </p:extLst>
          </p:nvPr>
        </p:nvGraphicFramePr>
        <p:xfrm>
          <a:off x="611560" y="1556792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08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96944" cy="764922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Przedmiot ewaluacji</a:t>
            </a:r>
            <a:endParaRPr lang="pl-PL" sz="6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2132856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Przedmiotem ewaluacji wewnętrznej jest zbadanie czy stopień korzystania z urządzeń mobilnych ma znamiona fonoholizmu wśród uczniów Szkoły Podstawowej z Oddziałami Integracyjnymi nr 151.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9208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Formy spędzania czasu wolnego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688609"/>
              </p:ext>
            </p:extLst>
          </p:nvPr>
        </p:nvGraphicFramePr>
        <p:xfrm>
          <a:off x="251520" y="980728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0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93318" y="332656"/>
            <a:ext cx="8496944" cy="71514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Formy spędzania czasu wolnego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55576" y="1045507"/>
            <a:ext cx="75724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Korzystanie z urządzeń mobilnych włączonych do sieci internetowej jest zjawiskiem powszechnym i codziennym. Tego rodzaju zachowania są o wiele częstsze niż spotkania ze znajomymi w realu, czy realizowanie swoich pasji/hobby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Badania wskazują, że uczniowie naszej szkoły nie potwierdzają takiej opinii. 124 osoby (63,58%) cenią sobie spotkania z przyjaciółmi; 100 badanych (51,28%) uprawia sport          (np. koszykówkę, jazdę na rowerze, pływanie, piłkę ręczną); 93 uczniów (47,69%) preferuje zabawy na świeżym powietrzu (np. grę w piłkę nożną, zabawy na placu zabaw). Prawie co trzeci z respondentów (76 osób-38,97%) w czasie wolnym idzie do kina, teatru oraz co trzeci uczeń (65 osób-33,33%) wybiera spacer. 59 osób (30,25%) wolny czas poświęca na czytanie książek, czasopism, a 57 osób (29,23%) na gry planszowe, układanie puzzli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Gry i zabawy na laptopie, komputerze, tablecie, konsoli, telefonie preferuje 74 badanych (37,94%) obok wymienianych trzech, czterech lub pięciu innych form spędzania czasu wolnego.</a:t>
            </a:r>
          </a:p>
        </p:txBody>
      </p:sp>
    </p:spTree>
    <p:extLst>
      <p:ext uri="{BB962C8B-B14F-4D97-AF65-F5344CB8AC3E}">
        <p14:creationId xmlns:p14="http://schemas.microsoft.com/office/powerpoint/2010/main" val="15604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Częstotliwość świadomego i zaplanowanego spędzania czasu </a:t>
            </a:r>
            <a:r>
              <a:rPr lang="pl-PL" dirty="0" smtClean="0">
                <a:effectLst/>
              </a:rPr>
              <a:t>wolnego bez </a:t>
            </a:r>
            <a:r>
              <a:rPr lang="pl-PL" dirty="0">
                <a:effectLst/>
              </a:rPr>
              <a:t>użycia mediów cyfrowych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306874"/>
              </p:ext>
            </p:extLst>
          </p:nvPr>
        </p:nvGraphicFramePr>
        <p:xfrm>
          <a:off x="539552" y="1767880"/>
          <a:ext cx="8208912" cy="468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96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7871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Ocena samego siebie w postawie „</a:t>
            </a:r>
            <a:r>
              <a:rPr lang="pl-PL" dirty="0" err="1" smtClean="0">
                <a:effectLst/>
              </a:rPr>
              <a:t>always</a:t>
            </a:r>
            <a:r>
              <a:rPr lang="pl-PL" dirty="0" smtClean="0">
                <a:effectLst/>
              </a:rPr>
              <a:t> on”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990273"/>
              </p:ext>
            </p:extLst>
          </p:nvPr>
        </p:nvGraphicFramePr>
        <p:xfrm>
          <a:off x="683568" y="1340768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618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93318" y="332656"/>
            <a:ext cx="8496944" cy="71514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Wnioski po ankiecie uczniów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1045507"/>
            <a:ext cx="75724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Uczniowie naszej szkoły jako preferowane wskazali, że wolny czas lubią spędzać aktywnie. Są to różnego rodzaju zajęcia sportowe, artystyczne, spotkania z przyjaciółmi. Kolejną grupą odpowiedzi było częste korzystanie z komputerów, telefonów, śledząc media społecznościowe.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r>
              <a:rPr lang="pl-PL" dirty="0" smtClean="0"/>
              <a:t>Pokolenie „</a:t>
            </a:r>
            <a:r>
              <a:rPr lang="pl-PL" dirty="0" err="1" smtClean="0"/>
              <a:t>always</a:t>
            </a:r>
            <a:r>
              <a:rPr lang="pl-PL" dirty="0" smtClean="0"/>
              <a:t> on" to ci, którzy są „zawsze podłączeni". Lajkują, komentują, udostępniają. Pozostają w stałym kontakcie ze swoimi znajomymi, ale niekoniecznie w świecie rzeczywistym. Facebook, Instagram i Snapchat tworzą świat wirtualny, który jest równie atrakcyjny. A może nawet atrakcyjniejszy. „</a:t>
            </a:r>
            <a:r>
              <a:rPr lang="pl-PL" dirty="0" err="1" smtClean="0"/>
              <a:t>Always</a:t>
            </a:r>
            <a:r>
              <a:rPr lang="pl-PL" dirty="0" smtClean="0"/>
              <a:t> on”, to ci którzy nie znają życia bez dostępu do Internetu, </a:t>
            </a:r>
            <a:r>
              <a:rPr lang="pl-PL" dirty="0" err="1" smtClean="0"/>
              <a:t>smartfona</a:t>
            </a:r>
            <a:r>
              <a:rPr lang="pl-PL" dirty="0" smtClean="0"/>
              <a:t> czy komputera. To dzieci i młodzież, która nawet kiedy odpoczywa, czyni to w stałej obecności mediów cyfrowych i urządzeń mobilnych. Telefon komórkowy jest bardzo ważnym narzędziem do komunikacji z innymi, rozrywki, a nawet odpoczynku. </a:t>
            </a:r>
          </a:p>
          <a:p>
            <a:endParaRPr lang="pl-PL" dirty="0" smtClean="0"/>
          </a:p>
          <a:p>
            <a:r>
              <a:rPr lang="pl-PL" dirty="0" smtClean="0"/>
              <a:t>Na </a:t>
            </a:r>
            <a:r>
              <a:rPr lang="pl-PL" dirty="0"/>
              <a:t>podstawie badań trudno jednoznacznie powiedzieć, czy uczniowie naszej szkoły należą już do pokolenia „</a:t>
            </a:r>
            <a:r>
              <a:rPr lang="pl-PL" dirty="0" err="1"/>
              <a:t>always</a:t>
            </a:r>
            <a:r>
              <a:rPr lang="pl-PL" dirty="0"/>
              <a:t> on”.  8,2% badanych  twierdzi, że jest zawsze pod telefonem, ale pozostali respondenci nie dali jednoznacznej odpowiedzi. Poniższy wykres przedstawia  niejednoznaczność, wręcz różnorodność  ich wypowiedzi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84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496944" cy="1656184"/>
          </a:xfrm>
        </p:spPr>
        <p:txBody>
          <a:bodyPr>
            <a:noAutofit/>
          </a:bodyPr>
          <a:lstStyle/>
          <a:p>
            <a:pPr algn="ctr"/>
            <a:r>
              <a:rPr lang="pl-PL" sz="8800" dirty="0" smtClean="0"/>
              <a:t>Rola Rodziców</a:t>
            </a:r>
            <a:endParaRPr lang="pl-PL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Rola rodziców w edukacji dotyczącej korzystania z telefonów komórkowych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507777"/>
              </p:ext>
            </p:extLst>
          </p:nvPr>
        </p:nvGraphicFramePr>
        <p:xfrm>
          <a:off x="611560" y="1484784"/>
          <a:ext cx="81369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Rola rodziców w edukacji dotyczącej korzystania z telefonów komórkowych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1407840"/>
            <a:ext cx="75724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Prawie </a:t>
            </a:r>
            <a:r>
              <a:rPr lang="pl-PL" dirty="0"/>
              <a:t>1/3 uczniów (64 osoby-32,82%) wskazała, że ich rodzice nigdy nie rozmawiali z nimi na temat żadnych zasad korzystania z telefonu komórkowego.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Jeżeli już rodzice rozmawiają ze swoimi dziećmi na wskazane powyżej tematy, to ponad 1/3 z nich (73 osoby-37,43%) rozmawiała na temat zasad korzystania z telefonu komórkowego w domu; ponad ¼ rodziców (52 osoby-26,66%) rozmawiała na temat zasad korzystania z telefonu komórkowego w szkole i prawie ¼ (44 osoby-22,56%) rozmawiała na temat zasad korzystania z telefonu komórkowego w miejscach publicznych.</a:t>
            </a:r>
          </a:p>
          <a:p>
            <a:r>
              <a:rPr lang="pl-PL" dirty="0"/>
              <a:t>Rodzice nie rozmawiają z własnymi dziećmi na temat zasad korzystania z telefonu komórkowego w domu, w szkole, czy w miejscach publicznych, ale jak wskazuje 70,76% (138 osób) badanych, w ich domach panują jakieś zasady regulujące korzystanie z telefonu komórkowego.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Natomiast prawie połowa uczniów (95 osób-48,71%) wskazała, że ich rodzice </a:t>
            </a:r>
            <a:r>
              <a:rPr lang="pl-PL" dirty="0" smtClean="0"/>
              <a:t>rozmawiali z </a:t>
            </a:r>
            <a:r>
              <a:rPr lang="pl-PL" dirty="0"/>
              <a:t>nimi na temat szkodliwości związanej z nadmiernym (nałogowym) </a:t>
            </a:r>
            <a:r>
              <a:rPr lang="pl-PL" dirty="0" smtClean="0"/>
              <a:t>korzystaniem </a:t>
            </a:r>
            <a:r>
              <a:rPr lang="pl-PL" dirty="0"/>
              <a:t>z telefonów komórkowych.</a:t>
            </a:r>
          </a:p>
        </p:txBody>
      </p:sp>
    </p:spTree>
    <p:extLst>
      <p:ext uri="{BB962C8B-B14F-4D97-AF65-F5344CB8AC3E}">
        <p14:creationId xmlns:p14="http://schemas.microsoft.com/office/powerpoint/2010/main" val="23525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Zasady domowe w zakresie korzystania z telefonów komórkowych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15952"/>
              </p:ext>
            </p:extLst>
          </p:nvPr>
        </p:nvGraphicFramePr>
        <p:xfrm>
          <a:off x="827584" y="1556792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57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Czy Internet w Twoim telefonie jest w jakikolwiek sposób </a:t>
            </a:r>
            <a:r>
              <a:rPr lang="pl-PL" dirty="0" smtClean="0">
                <a:effectLst/>
              </a:rPr>
              <a:t>ograniczony?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504452"/>
              </p:ext>
            </p:extLst>
          </p:nvPr>
        </p:nvGraphicFramePr>
        <p:xfrm>
          <a:off x="395536" y="1407840"/>
          <a:ext cx="8208912" cy="49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4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96944" cy="764922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Cel ewaluacji</a:t>
            </a:r>
            <a:endParaRPr lang="pl-PL" sz="6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2348880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Wprowadzenie działań profilaktyki uzależnienia od telefonów komórkowych wśród uczniów naszej szkoły.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Kary rodzicielskie związane z korzystaniem z telefonów komórkowych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017222"/>
              </p:ext>
            </p:extLst>
          </p:nvPr>
        </p:nvGraphicFramePr>
        <p:xfrm>
          <a:off x="755576" y="1628800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41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Nagrody rodzicielskie związane z korzystaniem z telefonów komórkowych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868677"/>
              </p:ext>
            </p:extLst>
          </p:nvPr>
        </p:nvGraphicFramePr>
        <p:xfrm>
          <a:off x="755576" y="1628800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1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78715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effectLst/>
              </a:rPr>
              <a:t>Warunkowanie przez rodziców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1196752"/>
            <a:ext cx="75724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Zgromadzone wyniki badań pokazują, że w wachlarzu kar i nagród „wychowawczych”, stosowanym przez rodziców, stałe miejsce znalazła kara lub nagroda, związana z możliwością korzystania z urządzeń mobilnych i Internetu. Od zachowania dziecka, osiąganych wyników w nauce oraz innych sukcesów rodzice często uzależniają dostęp do Internetu oraz elektronicznych urządzeń komunikacyjnych swoim dzieciom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Ponad połowa uczniów (124 osoby-63,58%) stwierdziła, że ich rodzice stosują wobec nich karę polegającą na ograniczeniu dostępu do telefonu komórkowego poprzez bądź to zakaz korzystania – zabranie aparatu, bądź odłączenie Internetu w telefonie komórkowym.   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Rodzice są bardziej skłonni do karania swoich dzieci, niż nagradzania ich, używając do tego argumentu związanego z możliwością korzystania z urządzeń mobilnych. 36,41% (71 osób) uczniów przyznało, że ich rodzice pozwalali na korzystanie z telefonu komórkowego, Internetu częściej niż zazwyczaj w zamian za dobre sprawowanie, czy wypełnianie obowiązków domowych lub szkolnych.</a:t>
            </a:r>
          </a:p>
        </p:txBody>
      </p:sp>
    </p:spTree>
    <p:extLst>
      <p:ext uri="{BB962C8B-B14F-4D97-AF65-F5344CB8AC3E}">
        <p14:creationId xmlns:p14="http://schemas.microsoft.com/office/powerpoint/2010/main" val="34229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Komunikowanie się w rodzinie za pomocą telefonu komórkowego</a:t>
            </a: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405583"/>
              </p:ext>
            </p:extLst>
          </p:nvPr>
        </p:nvGraphicFramePr>
        <p:xfrm>
          <a:off x="539552" y="1407840"/>
          <a:ext cx="8064896" cy="511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74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7871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Wzmożona korzystanie z urządzeń cyfrowych, a poczucie kontroli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1556792"/>
            <a:ext cx="7572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Częstym motywem wyposażania dzieci przez rodziców w telefony komórkowe jest z jednej strony potrzeba bycia w nieustającym kontakcie, z drugiej zaś złudne poczucie kontroli własnego dziecka. W wielu sytuacjach ciągła chęć bycia w kontakcie z własnym dzieckiem powoduje przywiązanie młodej osoby do urządzenia, jakim jest telefon. Do takich sytuacji można zaliczyć te, w których rodzice, przebywając wspólnie z dziećmi „pod jednym dachem”, komunikują się z nimi za pomocą telefonu komórkowego (SMS-y, aplikacje służące do komunikacji, portale społecznościowe).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Ponad połowie naszych uczniów (99 osób- 50,76%) zdarzyło Ci się komunikować ze swoimi rodzicami za pomocą telefonu komórkowego/komputera (dzwonić, pisać sms, przebywać na portalach społecznościowych) przebywając z nimi jednocześnie w domu.</a:t>
            </a:r>
          </a:p>
        </p:txBody>
      </p:sp>
    </p:spTree>
    <p:extLst>
      <p:ext uri="{BB962C8B-B14F-4D97-AF65-F5344CB8AC3E}">
        <p14:creationId xmlns:p14="http://schemas.microsoft.com/office/powerpoint/2010/main" val="30900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96944" cy="571128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Czy mogłabyś/mógłbyś liczyć na pomoc swoich rodziców w sytuacji, gdy napotkasz </a:t>
            </a:r>
            <a:r>
              <a:rPr lang="pl-PL" sz="2800" dirty="0" smtClean="0">
                <a:effectLst/>
              </a:rPr>
              <a:t>w </a:t>
            </a:r>
            <a:r>
              <a:rPr lang="pl-PL" sz="2800" dirty="0">
                <a:effectLst/>
              </a:rPr>
              <a:t>Internecie coś, co może się okazać dla Ciebie niepokojące</a:t>
            </a:r>
            <a:endParaRPr lang="pl-PL" sz="2800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009020"/>
              </p:ext>
            </p:extLst>
          </p:nvPr>
        </p:nvGraphicFramePr>
        <p:xfrm>
          <a:off x="539552" y="975792"/>
          <a:ext cx="7992888" cy="5477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42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5711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Rola rodziców w edukacji cyfrowej dzieci 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139183"/>
              </p:ext>
            </p:extLst>
          </p:nvPr>
        </p:nvGraphicFramePr>
        <p:xfrm>
          <a:off x="683568" y="1124744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87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7871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Rola rodziców w życiu cyfrowym dzieci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1556792"/>
            <a:ext cx="7572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Prawie ¾ badanych uczniów (144 osoby-73,84%) może liczyć na pomoc swoich rodziców     w przypadku wystąpienia czegoś niepokojącego w Internecie.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Ponad połowa badanych uczniów (108 osób-55,38%) twierdzi, że rodzice są osobami, które wiedzą do czego ich dzieci zazwyczaj wykorzystują telefon. </a:t>
            </a:r>
          </a:p>
          <a:p>
            <a:r>
              <a:rPr lang="pl-PL" dirty="0"/>
              <a:t>41,53% (81 osób) uważa, że rodzice są osobami, które wiedzą do czego ich dzieci zazwyczaj wykorzystują Internet, a 40% (78 osób) badanych wskazuje na to, że rodzice są osobami, które uczą ich jak w sposób odpowiedni korzystać z telefonu i Internetu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Prawie ¼ (46 osób-23,58%) badanych uczniów przyznaje, że ich rodzice w ogóle nie interesują się ich życiem cyfrowym.</a:t>
            </a:r>
          </a:p>
        </p:txBody>
      </p:sp>
    </p:spTree>
    <p:extLst>
      <p:ext uri="{BB962C8B-B14F-4D97-AF65-F5344CB8AC3E}">
        <p14:creationId xmlns:p14="http://schemas.microsoft.com/office/powerpoint/2010/main" val="15931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96944" cy="5711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 jakie tematy rodzice podejmowali rozmowy z dziećmi?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571034"/>
              </p:ext>
            </p:extLst>
          </p:nvPr>
        </p:nvGraphicFramePr>
        <p:xfrm>
          <a:off x="539552" y="1335832"/>
          <a:ext cx="8280920" cy="518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7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7871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Rola rodziców w życiu cyfrowym dzieci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1556792"/>
            <a:ext cx="7572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Ponad </a:t>
            </a:r>
            <a:r>
              <a:rPr lang="pl-PL" dirty="0" smtClean="0"/>
              <a:t>1/5 </a:t>
            </a:r>
            <a:r>
              <a:rPr lang="pl-PL" dirty="0"/>
              <a:t>uczniów (43 osoby-22,05%) wskazała, że ich rodzice nigdy nie rozmawiali z nimi na żaden z powyższych tematów.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Jeżeli już rodzice rozmawiają ze swoimi dziećmi na wskazane powyżej tematy, to prawie połowa z nich (89 osób-45,64%) rozmawiała o tym, Jak dbać o własne bezpieczeństwo </a:t>
            </a:r>
            <a:r>
              <a:rPr lang="pl-PL" dirty="0" smtClean="0"/>
              <a:t>w </a:t>
            </a:r>
            <a:r>
              <a:rPr lang="pl-PL" dirty="0"/>
              <a:t>sieci oraz jakie są zagrożenia związane z nieodpowiedzialnym korzystaniem z Internetu (88 osób-45,12%). 43,58% (85osób) przyznaje, że rodzice rozmawiali z nimi w jaki sposób powinni chronić własną prywatność w sieci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Natomiast ponad połowa uczniów (110 osób-56,41%) wskazała, że ich rodzice rozmawiali </a:t>
            </a:r>
            <a:r>
              <a:rPr lang="pl-PL" dirty="0" smtClean="0"/>
              <a:t>z </a:t>
            </a:r>
            <a:r>
              <a:rPr lang="pl-PL" dirty="0"/>
              <a:t>nimi na temat szkodliwości związanej z nadmiernym (nałogowym) korzystaniem </a:t>
            </a:r>
            <a:r>
              <a:rPr lang="pl-PL" dirty="0" smtClean="0"/>
              <a:t>z </a:t>
            </a:r>
            <a:r>
              <a:rPr lang="pl-PL" dirty="0"/>
              <a:t>telefonów komórkowych.</a:t>
            </a:r>
          </a:p>
        </p:txBody>
      </p:sp>
    </p:spTree>
    <p:extLst>
      <p:ext uri="{BB962C8B-B14F-4D97-AF65-F5344CB8AC3E}">
        <p14:creationId xmlns:p14="http://schemas.microsoft.com/office/powerpoint/2010/main" val="983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96944" cy="764922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Kryteria ewaluacji</a:t>
            </a:r>
            <a:endParaRPr lang="pl-PL" sz="6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85786" y="1357298"/>
            <a:ext cx="7572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Dzieci </a:t>
            </a:r>
            <a:r>
              <a:rPr lang="pl-PL" sz="2000" dirty="0"/>
              <a:t>i młodzież potrafią w odpowiedni sposób korzystać z telefonów komórkowych</a:t>
            </a:r>
            <a:r>
              <a:rPr lang="pl-PL" sz="2000" dirty="0" smtClean="0"/>
              <a:t>.</a:t>
            </a:r>
          </a:p>
          <a:p>
            <a:pPr lvl="0"/>
            <a:endParaRPr lang="pl-PL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Korzystanie z telefonu nie jest jedynym sposobem spędzania wolnego czasu, dostarczania sobie rozrywki u uczniów naszej szkoły</a:t>
            </a:r>
            <a:r>
              <a:rPr lang="pl-PL" sz="2000" dirty="0" smtClean="0"/>
              <a:t>.</a:t>
            </a:r>
          </a:p>
          <a:p>
            <a:pPr lvl="0"/>
            <a:endParaRPr lang="pl-PL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Rodzice ustalają zasady korzystania z telefonów komórkowych, aby zapobiegać nałogowemu korzystaniu z telefonów</a:t>
            </a:r>
            <a:r>
              <a:rPr lang="pl-PL" sz="2000" dirty="0" smtClean="0"/>
              <a:t>.</a:t>
            </a:r>
          </a:p>
          <a:p>
            <a:pPr lvl="0"/>
            <a:endParaRPr lang="pl-PL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Nauczyciele wykorzystują nowoczesne narzędzia komunikacji w procesie przekazywania wiedzy</a:t>
            </a:r>
            <a:r>
              <a:rPr lang="pl-PL" sz="2000" dirty="0" smtClean="0"/>
              <a:t>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96944" cy="5711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Pomoc ze strony dzieci w edukacji cyfrowej rodziców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492882"/>
              </p:ext>
            </p:extLst>
          </p:nvPr>
        </p:nvGraphicFramePr>
        <p:xfrm>
          <a:off x="539552" y="1412776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9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7871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Rola rodziców w życiu cyfrowym dzieci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1556792"/>
            <a:ext cx="7572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 przeprowadzonych badań wynika, że rodzice uczniów naszej szkoły rozmawiali z nimi w jaki sposób korzystać , jak dbać o bezpieczeństwo w I</a:t>
            </a:r>
            <a:r>
              <a:rPr lang="pl-PL" dirty="0" smtClean="0"/>
              <a:t>nternecie</a:t>
            </a:r>
            <a:r>
              <a:rPr lang="pl-PL" dirty="0"/>
              <a:t>, o ewentualnych zagrożeniach. Rzadko natomiast interesują się czym faktycznie dzieci zajmują się w sieci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/>
              <a:t>Zgromadzone wyniki badań mają bardzo dużą wartość praktyczną. Mogą posłużyć do opracowania szkolnego programu profilaktycznego dla dzieci i młodzieży, programu szkoleniowego dla rodziców oraz nauczycieli. Raport może być podstawą do inicjowania różnych dyskusji na terenie szkoły, może być przesłanką do prowadzenia oddziaływań profilaktycznych w zakresie problemu e-uzależnień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82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40030"/>
          </a:xfrm>
        </p:spPr>
        <p:txBody>
          <a:bodyPr>
            <a:normAutofit/>
          </a:bodyPr>
          <a:lstStyle/>
          <a:p>
            <a:pPr algn="ctr"/>
            <a:r>
              <a:rPr lang="pl-PL" sz="3800" dirty="0" smtClean="0"/>
              <a:t>Wnioski z ankiety dla nauczycieli</a:t>
            </a:r>
            <a:endParaRPr lang="pl-PL" sz="3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928670"/>
            <a:ext cx="79296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l-PL" dirty="0"/>
              <a:t>100% nauczycieli korzysta  z urządzeń technologicznych tj. komputery, laptopy, telefony, projektor</a:t>
            </a:r>
            <a:r>
              <a:rPr lang="pl-PL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 TIK była włączona w tradycyjny sposób nauczania: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prezentacje </a:t>
            </a:r>
            <a:r>
              <a:rPr lang="pl-PL" dirty="0"/>
              <a:t>multimedialne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multibook</a:t>
            </a:r>
            <a:r>
              <a:rPr lang="pl-PL" dirty="0"/>
              <a:t>,  e-podręczniki, platformy edukacyjne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Internet</a:t>
            </a:r>
            <a:r>
              <a:rPr lang="pl-PL" dirty="0"/>
              <a:t>: filmy, gry, quizy, ćwiczenia, słowniki ,itp.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do </a:t>
            </a:r>
            <a:r>
              <a:rPr lang="pl-PL" dirty="0"/>
              <a:t>przygotowania i prowadzenia zajęć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do </a:t>
            </a:r>
            <a:r>
              <a:rPr lang="pl-PL" dirty="0"/>
              <a:t>przesyłania informacji uczniom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Samokształcenie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>
              <a:buFont typeface="+mj-lt"/>
              <a:buAutoNum type="arabicPeriod" startAt="3"/>
            </a:pPr>
            <a:r>
              <a:rPr lang="pl-PL" dirty="0"/>
              <a:t>Wszyscy nauczyciele korzystają z różnych narzędzi  w zależności od swoich specjalizacji i indywidualnych potrzeb i </a:t>
            </a:r>
            <a:r>
              <a:rPr lang="pl-PL" dirty="0" smtClean="0"/>
              <a:t>możliwości. </a:t>
            </a:r>
          </a:p>
          <a:p>
            <a:pPr marL="342900" indent="-342900">
              <a:buFont typeface="+mj-lt"/>
              <a:buAutoNum type="arabicPeriod" startAt="3"/>
            </a:pPr>
            <a:endParaRPr lang="pl-PL" dirty="0"/>
          </a:p>
          <a:p>
            <a:pPr marL="342900" indent="-342900">
              <a:buFont typeface="+mj-lt"/>
              <a:buAutoNum type="arabicPeriod" startAt="3"/>
            </a:pPr>
            <a:r>
              <a:rPr lang="pl-PL" dirty="0"/>
              <a:t>Między innymi jest to związane z  wyposażeniem, bazą dostępną w szkole, brakiem programów i szkoleń do korzystania z nich</a:t>
            </a:r>
            <a:r>
              <a:rPr lang="pl-PL" dirty="0" smtClean="0"/>
              <a:t>.</a:t>
            </a:r>
          </a:p>
          <a:p>
            <a:pPr marL="342900" indent="-342900">
              <a:buFont typeface="+mj-lt"/>
              <a:buAutoNum type="arabicPeriod" startAt="3"/>
            </a:pPr>
            <a:endParaRPr lang="pl-PL" dirty="0"/>
          </a:p>
          <a:p>
            <a:pPr marL="342900" lvl="0" indent="-342900">
              <a:buFont typeface="+mj-lt"/>
              <a:buAutoNum type="arabicPeriod" startAt="3"/>
            </a:pPr>
            <a:r>
              <a:rPr lang="pl-PL" dirty="0"/>
              <a:t>Aktywna praca uczniów przy użyciu TIK ma miejsce </a:t>
            </a:r>
            <a:r>
              <a:rPr lang="pl-PL" dirty="0" smtClean="0"/>
              <a:t>najczęściej </a:t>
            </a:r>
            <a:r>
              <a:rPr lang="pl-PL" dirty="0"/>
              <a:t>podczas zajęć komputerowych i niektórych zajęć nauczania języka obcego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40030"/>
          </a:xfrm>
        </p:spPr>
        <p:txBody>
          <a:bodyPr>
            <a:normAutofit/>
          </a:bodyPr>
          <a:lstStyle/>
          <a:p>
            <a:pPr algn="ctr"/>
            <a:r>
              <a:rPr lang="pl-PL" sz="3800" dirty="0" smtClean="0"/>
              <a:t>Wnioski z ankiety dla uczniów</a:t>
            </a:r>
            <a:endParaRPr lang="pl-PL" sz="3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928670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/>
              <a:t>Wśród uczniów naszej szkoły w badaniu występują symptomy wskazujące na fonoholizm. Są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c</a:t>
            </a:r>
            <a:r>
              <a:rPr lang="pl-PL" dirty="0" smtClean="0"/>
              <a:t>iągła bliskość telefonu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stany  emocjonalne takie jak: drażliwość, złość, niepokój,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poczucie zmęczenia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Pomimo, że wystąpił każdy z nich, to  żaden nie był wskazany przez  więcej niż 36% badanych</a:t>
            </a:r>
            <a:r>
              <a:rPr lang="pl-P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Przeprowadzone badania wskazują, że  wśród uczniów istnieje zagrożenie uzależnieniem, jednak w chwili obecnej nie </a:t>
            </a:r>
            <a:r>
              <a:rPr lang="pl-PL" dirty="0" smtClean="0"/>
              <a:t>możemy </a:t>
            </a:r>
            <a:r>
              <a:rPr lang="pl-PL" dirty="0"/>
              <a:t>jednoznacznie stwierdzić, że ten problem </a:t>
            </a:r>
            <a:r>
              <a:rPr lang="pl-PL" dirty="0" smtClean="0"/>
              <a:t>występuje </a:t>
            </a:r>
            <a:r>
              <a:rPr lang="pl-PL" dirty="0"/>
              <a:t>wśród uczniów SP 151.</a:t>
            </a:r>
          </a:p>
        </p:txBody>
      </p:sp>
    </p:spTree>
    <p:extLst>
      <p:ext uri="{BB962C8B-B14F-4D97-AF65-F5344CB8AC3E}">
        <p14:creationId xmlns:p14="http://schemas.microsoft.com/office/powerpoint/2010/main" val="15693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40030"/>
          </a:xfrm>
        </p:spPr>
        <p:txBody>
          <a:bodyPr>
            <a:normAutofit/>
          </a:bodyPr>
          <a:lstStyle/>
          <a:p>
            <a:pPr algn="ctr"/>
            <a:r>
              <a:rPr lang="pl-PL" sz="3800" dirty="0" smtClean="0"/>
              <a:t>Wnioski z ankiety dla uczniów</a:t>
            </a:r>
            <a:endParaRPr lang="pl-PL" sz="3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928670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pl-PL" dirty="0"/>
              <a:t>Rodzice  wyposażają dzieci we własne telefony komórkowe w wieku około 8 lat. Wcześniej okazjonalnie udostępniają im  swoje telefony</a:t>
            </a:r>
            <a:r>
              <a:rPr lang="pl-PL" dirty="0" smtClean="0"/>
              <a:t>.</a:t>
            </a:r>
          </a:p>
          <a:p>
            <a:pPr marL="342900" indent="-342900">
              <a:buFont typeface="+mj-lt"/>
              <a:buAutoNum type="arabicPeriod" startAt="4"/>
            </a:pPr>
            <a:endParaRPr lang="pl-PL" dirty="0"/>
          </a:p>
          <a:p>
            <a:pPr marL="342900" indent="-342900">
              <a:buFont typeface="+mj-lt"/>
              <a:buAutoNum type="arabicPeriod" startAt="4"/>
            </a:pPr>
            <a:r>
              <a:rPr lang="pl-PL" dirty="0"/>
              <a:t>Rodzice uczniów naszej szkoły rozmawiają z nimi w jaki sposób korzystać , jak dbać o bezpieczeństwo w I</a:t>
            </a:r>
            <a:r>
              <a:rPr lang="pl-PL" dirty="0" smtClean="0"/>
              <a:t>nternecie</a:t>
            </a:r>
            <a:r>
              <a:rPr lang="pl-PL" dirty="0"/>
              <a:t>. Rzadko natomiast interesują się czym faktycznie dzieci zajmują się w sieci</a:t>
            </a:r>
            <a:r>
              <a:rPr lang="pl-PL" dirty="0" smtClean="0"/>
              <a:t>.</a:t>
            </a:r>
          </a:p>
          <a:p>
            <a:pPr marL="342900" indent="-342900">
              <a:buFont typeface="+mj-lt"/>
              <a:buAutoNum type="arabicPeriod" startAt="4"/>
            </a:pPr>
            <a:endParaRPr lang="pl-PL" dirty="0"/>
          </a:p>
          <a:p>
            <a:pPr marL="342900" indent="-342900">
              <a:buFont typeface="+mj-lt"/>
              <a:buAutoNum type="arabicPeriod" startAt="4"/>
            </a:pPr>
            <a:r>
              <a:rPr lang="pl-PL" dirty="0"/>
              <a:t>Od zachowania dziecka, osiąganych wyników w nauce oraz innych sukcesów rodzice często uzależniają dostęp do Internetu oraz elektronicznych urządzeń komunikacyjnych swoim dzieciom ( częściej kara niż nagroda ).</a:t>
            </a:r>
          </a:p>
          <a:p>
            <a:pPr marL="342900" indent="-342900">
              <a:buFont typeface="+mj-lt"/>
              <a:buAutoNum type="arabicPeriod" startAt="4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21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40030"/>
          </a:xfrm>
        </p:spPr>
        <p:txBody>
          <a:bodyPr>
            <a:normAutofit/>
          </a:bodyPr>
          <a:lstStyle/>
          <a:p>
            <a:pPr algn="ctr"/>
            <a:r>
              <a:rPr lang="pl-PL" sz="3800" dirty="0" smtClean="0"/>
              <a:t>Wnioski rekomendowane</a:t>
            </a:r>
            <a:endParaRPr lang="pl-PL" sz="3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928670"/>
            <a:ext cx="79296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l-PL" dirty="0"/>
              <a:t>Pokazywać ciekawe, alternatywne sposoby na spędzanie wolnego czasu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Angażować uczniów do wykorzystywania  TIK  w ramach samokształcenia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Uwrażliwić rodziców na potrzebę aktywnego uczestniczenia  w relacjach on- </a:t>
            </a:r>
            <a:r>
              <a:rPr lang="pl-PL" dirty="0" err="1"/>
              <a:t>line</a:t>
            </a:r>
            <a:r>
              <a:rPr lang="pl-PL" dirty="0"/>
              <a:t> ich dzieci / rozmowa , informacja zwrotna/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Uzupełnienie „Szkolnego programu profilaktycznego  w module-Pozytywni- emocje, wybory”  o zadania nawiązujące do                                 e-uzależnień. Należy uświadamiać uczniów SP151, że istnieje zjawisko uzależnienia i na czym ono polega oraz jakie niesie skutki i jak im przeciwdziałać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Konsekwentnie kontynuować działania zapobiegawcze ( bezpieczny </a:t>
            </a:r>
            <a:r>
              <a:rPr lang="pl-PL" dirty="0" smtClean="0"/>
              <a:t>Internet</a:t>
            </a:r>
            <a:r>
              <a:rPr lang="pl-PL" dirty="0"/>
              <a:t>, szkoła bez telefonu i urządzeń mobilnych)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Wskazywać uczniom właściwe sposoby wykorzystania technologii informacyjnej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Systematyczne doposażanie w sprzęt i programy multimedialne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Uzupełnienie oferty szkoleniowej dla nauczycieli i jej rozszerzanie w zakresie umiejętności prowadzenie zajęć dydaktycznych w oparciu o wykorzystanie narzędzi </a:t>
            </a:r>
            <a:r>
              <a:rPr lang="pl-PL" dirty="0" smtClean="0"/>
              <a:t>TIK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15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40030"/>
          </a:xfrm>
        </p:spPr>
        <p:txBody>
          <a:bodyPr>
            <a:normAutofit/>
          </a:bodyPr>
          <a:lstStyle/>
          <a:p>
            <a:pPr algn="ctr"/>
            <a:r>
              <a:rPr lang="pl-PL" sz="3800" dirty="0" smtClean="0"/>
              <a:t>Meta ewaluacja</a:t>
            </a:r>
            <a:endParaRPr lang="pl-PL" sz="3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928670"/>
            <a:ext cx="7929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l-PL" dirty="0"/>
              <a:t>Działania nauczycieli i uczniów zostały zweryfikowane poprzez zaistniałą sytuację- nauczania zdalnego.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Zarówno nauczyciele jaki i uczniowie nauczyli się korzystania  i wdrożyli do codziennej pracy narzędzia TIK </a:t>
            </a:r>
            <a:r>
              <a:rPr lang="pl-PL" dirty="0" smtClean="0"/>
              <a:t> ( np. Zoom, Office 365, </a:t>
            </a:r>
            <a:r>
              <a:rPr lang="pl-PL" dirty="0" err="1" smtClean="0"/>
              <a:t>padlety</a:t>
            </a:r>
            <a:r>
              <a:rPr lang="pl-PL" dirty="0" smtClean="0"/>
              <a:t>)</a:t>
            </a: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e- biblio wdrażanie nowego systemu bibliotecznego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48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496944" cy="740030"/>
          </a:xfrm>
        </p:spPr>
        <p:txBody>
          <a:bodyPr>
            <a:noAutofit/>
          </a:bodyPr>
          <a:lstStyle/>
          <a:p>
            <a:pPr algn="ctr"/>
            <a:r>
              <a:rPr lang="pl-PL" sz="7200" dirty="0" smtClean="0"/>
              <a:t>DZIĘKUJEMY</a:t>
            </a:r>
            <a:endParaRPr lang="pl-PL" sz="7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14348" y="1857364"/>
            <a:ext cx="792961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lnSpc>
                <a:spcPct val="150000"/>
              </a:lnSpc>
            </a:pPr>
            <a:r>
              <a:rPr lang="pl-PL" sz="2600" dirty="0" smtClean="0"/>
              <a:t>Maria </a:t>
            </a:r>
            <a:r>
              <a:rPr lang="pl-PL" sz="2600" dirty="0" err="1" smtClean="0"/>
              <a:t>Batko-Kotaś</a:t>
            </a:r>
            <a:endParaRPr lang="pl-PL" sz="2600" dirty="0" smtClean="0"/>
          </a:p>
          <a:p>
            <a:pPr marL="342900" indent="-342900" algn="r">
              <a:lnSpc>
                <a:spcPct val="150000"/>
              </a:lnSpc>
            </a:pPr>
            <a:r>
              <a:rPr lang="pl-PL" sz="2600" dirty="0" smtClean="0"/>
              <a:t>Monika Czekańska-Buła</a:t>
            </a:r>
          </a:p>
          <a:p>
            <a:pPr marL="342900" indent="-342900" algn="r">
              <a:lnSpc>
                <a:spcPct val="150000"/>
              </a:lnSpc>
            </a:pPr>
            <a:r>
              <a:rPr lang="pl-PL" sz="2600" dirty="0" smtClean="0"/>
              <a:t>Magdalena Dutkiewicz</a:t>
            </a:r>
          </a:p>
          <a:p>
            <a:pPr marL="342900" indent="-342900" algn="r">
              <a:lnSpc>
                <a:spcPct val="150000"/>
              </a:lnSpc>
            </a:pPr>
            <a:r>
              <a:rPr lang="pl-PL" sz="2600" dirty="0" smtClean="0"/>
              <a:t>Maria Głowacka</a:t>
            </a:r>
          </a:p>
          <a:p>
            <a:pPr marL="342900" indent="-342900" algn="r">
              <a:lnSpc>
                <a:spcPct val="150000"/>
              </a:lnSpc>
            </a:pPr>
            <a:r>
              <a:rPr lang="pl-PL" sz="2600" dirty="0" smtClean="0"/>
              <a:t>Agnieszka Pracownik</a:t>
            </a:r>
          </a:p>
          <a:p>
            <a:pPr marL="342900" indent="-342900" algn="r">
              <a:lnSpc>
                <a:spcPct val="150000"/>
              </a:lnSpc>
            </a:pPr>
            <a:r>
              <a:rPr lang="pl-PL" sz="2600" dirty="0" smtClean="0"/>
              <a:t>Dorota </a:t>
            </a:r>
            <a:r>
              <a:rPr lang="pl-PL" sz="2600" dirty="0" err="1" smtClean="0"/>
              <a:t>Przebinda</a:t>
            </a:r>
            <a:endParaRPr lang="pl-PL" sz="2600" dirty="0" smtClean="0"/>
          </a:p>
          <a:p>
            <a:pPr marL="342900" indent="-342900" algn="r">
              <a:lnSpc>
                <a:spcPct val="150000"/>
              </a:lnSpc>
            </a:pPr>
            <a:r>
              <a:rPr lang="pl-PL" sz="2600" dirty="0" smtClean="0"/>
              <a:t>Beata Żądło</a:t>
            </a:r>
          </a:p>
          <a:p>
            <a:pPr marL="342900" indent="-342900" algn="r">
              <a:lnSpc>
                <a:spcPct val="150000"/>
              </a:lnSpc>
            </a:pPr>
            <a:r>
              <a:rPr lang="pl-PL" sz="2600" dirty="0" smtClean="0"/>
              <a:t>Barbara Żmudzka</a:t>
            </a:r>
          </a:p>
          <a:p>
            <a:pPr marL="342900" indent="-342900" algn="r">
              <a:lnSpc>
                <a:spcPct val="150000"/>
              </a:lnSpc>
            </a:pPr>
            <a:endParaRPr lang="pl-PL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96944" cy="764922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Pytania kluczowe</a:t>
            </a:r>
            <a:endParaRPr lang="pl-PL" sz="6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85786" y="1357298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l-PL" sz="2000" dirty="0"/>
              <a:t>Jakie zachowania  wskazują na nałogowe (natrętne) korzystanie z telefonu komórkowego</a:t>
            </a:r>
            <a:r>
              <a:rPr lang="pl-PL" sz="2000" dirty="0" smtClean="0"/>
              <a:t>?</a:t>
            </a:r>
          </a:p>
          <a:p>
            <a:pPr marL="342900" lvl="0" indent="-342900">
              <a:buFont typeface="+mj-lt"/>
              <a:buAutoNum type="arabicPeriod"/>
            </a:pPr>
            <a:endParaRPr lang="pl-PL" sz="2000" dirty="0"/>
          </a:p>
          <a:p>
            <a:pPr marL="342900" lvl="0" indent="-342900">
              <a:buFont typeface="+mj-lt"/>
              <a:buAutoNum type="arabicPeriod"/>
            </a:pPr>
            <a:r>
              <a:rPr lang="pl-PL" sz="2000" dirty="0"/>
              <a:t>Jaka jest rola rodziców i opiekunów w procesie wchodzenia w codzienne </a:t>
            </a:r>
            <a:r>
              <a:rPr lang="pl-PL" sz="2000" dirty="0" smtClean="0"/>
              <a:t>korzystanie z </a:t>
            </a:r>
            <a:r>
              <a:rPr lang="pl-PL" sz="2000" dirty="0"/>
              <a:t>urządzeń mobilnych</a:t>
            </a:r>
            <a:r>
              <a:rPr lang="pl-PL" sz="2000" dirty="0" smtClean="0"/>
              <a:t>?</a:t>
            </a:r>
          </a:p>
          <a:p>
            <a:pPr marL="342900" lvl="0" indent="-342900">
              <a:buFont typeface="+mj-lt"/>
              <a:buAutoNum type="arabicPeriod"/>
            </a:pPr>
            <a:endParaRPr lang="pl-PL" sz="2000" dirty="0"/>
          </a:p>
          <a:p>
            <a:pPr marL="342900" lvl="0" indent="-342900">
              <a:buFont typeface="+mj-lt"/>
              <a:buAutoNum type="arabicPeriod"/>
            </a:pPr>
            <a:r>
              <a:rPr lang="pl-PL" sz="2000" dirty="0"/>
              <a:t>Jak w szkole wykorzystywane są media cyfrowe i nowoczesne narzędzia komunikacji </a:t>
            </a:r>
            <a:r>
              <a:rPr lang="pl-PL" sz="2000" dirty="0" smtClean="0"/>
              <a:t>z </a:t>
            </a:r>
            <a:r>
              <a:rPr lang="pl-PL" sz="2000" dirty="0"/>
              <a:t>innymi i prezentacji treści w procesie przekazywania wiedzy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496944" cy="764922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Metody, techniki i narzędzia badań</a:t>
            </a:r>
            <a:endParaRPr lang="pl-PL" sz="6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2348880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A</a:t>
            </a:r>
            <a:r>
              <a:rPr lang="pl-PL" sz="2000" dirty="0" smtClean="0"/>
              <a:t>nkieta </a:t>
            </a:r>
            <a:r>
              <a:rPr lang="pl-PL" sz="2000" dirty="0"/>
              <a:t>dla uczniów </a:t>
            </a:r>
            <a:endParaRPr lang="pl-PL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A</a:t>
            </a:r>
            <a:r>
              <a:rPr lang="pl-PL" sz="2000" dirty="0" smtClean="0"/>
              <a:t>nkieta </a:t>
            </a:r>
            <a:r>
              <a:rPr lang="pl-PL" sz="2000" dirty="0"/>
              <a:t>dla nauczycieli </a:t>
            </a:r>
            <a:endParaRPr lang="pl-PL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W</a:t>
            </a:r>
            <a:r>
              <a:rPr lang="pl-PL" sz="2000" dirty="0" smtClean="0"/>
              <a:t>ywiad </a:t>
            </a:r>
            <a:r>
              <a:rPr lang="pl-PL" sz="2000" dirty="0"/>
              <a:t>z pedagogiem i psychologiem szkolnym</a:t>
            </a:r>
          </a:p>
        </p:txBody>
      </p:sp>
    </p:spTree>
    <p:extLst>
      <p:ext uri="{BB962C8B-B14F-4D97-AF65-F5344CB8AC3E}">
        <p14:creationId xmlns:p14="http://schemas.microsoft.com/office/powerpoint/2010/main" val="21897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96944" cy="764922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Sposób zbierania danych</a:t>
            </a:r>
            <a:endParaRPr lang="pl-PL" sz="6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85786" y="1357298"/>
            <a:ext cx="75724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Badania zostały przeprowadzone w warunkach szkolnych. Zbieranie danych miało miejsce   od stycznia do lutego bieżącego roku szkolnego. Podstawę przeprowadzonych badań stanowiły ankiety skierowane do uczniów klas 4-8 oraz nauczycieli. </a:t>
            </a:r>
          </a:p>
          <a:p>
            <a:endParaRPr lang="pl-PL" dirty="0" smtClean="0"/>
          </a:p>
          <a:p>
            <a:r>
              <a:rPr lang="pl-PL" dirty="0" smtClean="0"/>
              <a:t>Badanie </a:t>
            </a:r>
            <a:r>
              <a:rPr lang="pl-PL" dirty="0"/>
              <a:t>było prowadzone metodą ankiety internetowej. Wypełnienie kwestionariuszy online odbywało się na lekcjach informatyki. Każdy uczeń odpowiadał na pytania zawarte </a:t>
            </a:r>
            <a:r>
              <a:rPr lang="pl-PL" dirty="0" smtClean="0"/>
              <a:t>w </a:t>
            </a:r>
            <a:r>
              <a:rPr lang="pl-PL" dirty="0"/>
              <a:t>kwestionariuszu samodzielnie mając do dyspozycji podłączony do Internetu komputer będący na wyposażeniu szkoły. Do ostatecznej analizy statystycznej brani byli pod uwagę jedynie ci uczniowie, którzy zakończyli wypełnianie ankiety. </a:t>
            </a:r>
          </a:p>
          <a:p>
            <a:endParaRPr lang="pl-PL" dirty="0" smtClean="0"/>
          </a:p>
          <a:p>
            <a:r>
              <a:rPr lang="pl-PL" dirty="0" smtClean="0"/>
              <a:t>Kwestionariusz </a:t>
            </a:r>
            <a:r>
              <a:rPr lang="pl-PL" dirty="0"/>
              <a:t>ankiety dla uczniów zawierał 25 pytań zamkniętych, a dla nauczycieli zbudowany był z 4 pytań otwartych.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7158" y="2928934"/>
            <a:ext cx="8496944" cy="764922"/>
          </a:xfrm>
        </p:spPr>
        <p:txBody>
          <a:bodyPr>
            <a:noAutofit/>
          </a:bodyPr>
          <a:lstStyle/>
          <a:p>
            <a:pPr algn="ctr"/>
            <a:r>
              <a:rPr lang="pl-PL" sz="8800" dirty="0" smtClean="0"/>
              <a:t>UCZNIOWIE</a:t>
            </a:r>
            <a:endParaRPr lang="pl-PL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Urządzenia używane do korzystania z Internetu</a:t>
            </a:r>
            <a:endParaRPr lang="pl-PL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161658"/>
              </p:ext>
            </p:extLst>
          </p:nvPr>
        </p:nvGraphicFramePr>
        <p:xfrm>
          <a:off x="683568" y="1628800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645</TotalTime>
  <Words>2138</Words>
  <Application>Microsoft Office PowerPoint</Application>
  <PresentationFormat>Pokaz na ekranie (4:3)</PresentationFormat>
  <Paragraphs>157</Paragraphs>
  <Slides>47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1" baseType="lpstr">
      <vt:lpstr>Arial</vt:lpstr>
      <vt:lpstr>Constantia</vt:lpstr>
      <vt:lpstr>Wingdings 2</vt:lpstr>
      <vt:lpstr>Papier</vt:lpstr>
      <vt:lpstr>EWALUACJA 2020</vt:lpstr>
      <vt:lpstr>Przedmiot ewaluacji</vt:lpstr>
      <vt:lpstr>Cel ewaluacji</vt:lpstr>
      <vt:lpstr>Kryteria ewaluacji</vt:lpstr>
      <vt:lpstr>Pytania kluczowe</vt:lpstr>
      <vt:lpstr>Metody, techniki i narzędzia badań</vt:lpstr>
      <vt:lpstr>Sposób zbierania danych</vt:lpstr>
      <vt:lpstr>UCZNIOWIE</vt:lpstr>
      <vt:lpstr>Urządzenia używane do korzystania z Internetu</vt:lpstr>
      <vt:lpstr>Wiek rozpoczęcia korzystania z telefonu komórkowego</vt:lpstr>
      <vt:lpstr>Wiek rozpoczęcia regularnego korzystania z telefonu komórkowego</vt:lpstr>
      <vt:lpstr>Korzystanie z telefonu komórkowego w dni szkolne i w weekendy</vt:lpstr>
      <vt:lpstr>Postrzeganie siebie jako osoby uzależnionej od telefonu komórkowego</vt:lpstr>
      <vt:lpstr>Symptomy nałogowego korzystania z telefonów komórkowych </vt:lpstr>
      <vt:lpstr>Zachowania uczniów spowodowane brakiem telefonu komórkowego</vt:lpstr>
      <vt:lpstr>Negatywne skutki korzystania z telefonu komórkowego</vt:lpstr>
      <vt:lpstr>Co jest powodem, że przestajesz korzystać z telefonu komórkowego</vt:lpstr>
      <vt:lpstr>Jak często korzystasz z telefonu komórkowego</vt:lpstr>
      <vt:lpstr>Ile godzin dziennie korzystasz z telefonu komórkowego</vt:lpstr>
      <vt:lpstr>Formy spędzania czasu wolnego</vt:lpstr>
      <vt:lpstr>Formy spędzania czasu wolnego</vt:lpstr>
      <vt:lpstr>Częstotliwość świadomego i zaplanowanego spędzania czasu wolnego bez użycia mediów cyfrowych</vt:lpstr>
      <vt:lpstr>Ocena samego siebie w postawie „always on”</vt:lpstr>
      <vt:lpstr>Wnioski po ankiecie uczniów</vt:lpstr>
      <vt:lpstr>Rola Rodziców</vt:lpstr>
      <vt:lpstr>Rola rodziców w edukacji dotyczącej korzystania z telefonów komórkowych</vt:lpstr>
      <vt:lpstr>Rola rodziców w edukacji dotyczącej korzystania z telefonów komórkowych</vt:lpstr>
      <vt:lpstr>Zasady domowe w zakresie korzystania z telefonów komórkowych</vt:lpstr>
      <vt:lpstr>Czy Internet w Twoim telefonie jest w jakikolwiek sposób ograniczony?</vt:lpstr>
      <vt:lpstr>Kary rodzicielskie związane z korzystaniem z telefonów komórkowych</vt:lpstr>
      <vt:lpstr>Nagrody rodzicielskie związane z korzystaniem z telefonów komórkowych</vt:lpstr>
      <vt:lpstr>Warunkowanie przez rodziców</vt:lpstr>
      <vt:lpstr>Komunikowanie się w rodzinie za pomocą telefonu komórkowego</vt:lpstr>
      <vt:lpstr>Wzmożona korzystanie z urządzeń cyfrowych, a poczucie kontroli</vt:lpstr>
      <vt:lpstr>Czy mogłabyś/mógłbyś liczyć na pomoc swoich rodziców w sytuacji, gdy napotkasz w Internecie coś, co może się okazać dla Ciebie niepokojące</vt:lpstr>
      <vt:lpstr>Rola rodziców w edukacji cyfrowej dzieci </vt:lpstr>
      <vt:lpstr>Rola rodziców w życiu cyfrowym dzieci</vt:lpstr>
      <vt:lpstr>Na jakie tematy rodzice podejmowali rozmowy z dziećmi?</vt:lpstr>
      <vt:lpstr>Rola rodziców w życiu cyfrowym dzieci</vt:lpstr>
      <vt:lpstr>Pomoc ze strony dzieci w edukacji cyfrowej rodziców</vt:lpstr>
      <vt:lpstr>Rola rodziców w życiu cyfrowym dzieci</vt:lpstr>
      <vt:lpstr>Wnioski z ankiety dla nauczycieli</vt:lpstr>
      <vt:lpstr>Wnioski z ankiety dla uczniów</vt:lpstr>
      <vt:lpstr>Wnioski z ankiety dla uczniów</vt:lpstr>
      <vt:lpstr>Wnioski rekomendowane</vt:lpstr>
      <vt:lpstr>Meta ewaluacja</vt:lpstr>
      <vt:lpstr>DZIĘKUJEMY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EWALUACJA 2016</dc:title>
  <dc:creator>Konrad</dc:creator>
  <cp:lastModifiedBy>User</cp:lastModifiedBy>
  <cp:revision>79</cp:revision>
  <dcterms:created xsi:type="dcterms:W3CDTF">2016-06-22T22:09:05Z</dcterms:created>
  <dcterms:modified xsi:type="dcterms:W3CDTF">2020-08-24T13:51:00Z</dcterms:modified>
</cp:coreProperties>
</file>